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8D54E-2394-415C-B603-7273EAC8A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C5649A2-3F7C-4F56-8A3E-9FA1FA8CE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46395-60E6-424B-BEA0-83A4EFB0C951}" type="datetimeFigureOut">
              <a:rPr lang="ru-RU" smtClean="0"/>
              <a:t>08.07.2023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F7C0E7-64E5-4EC7-A6D1-72469358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F970E1-DD39-4F19-80D8-56E809BE9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13207-F40F-4FFC-9E49-FAE868B44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8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DE898-4B6E-4FC1-80D1-144DF007E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C68E3A-578B-4C7C-9B3B-FA6F44CF9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D9AB2-EBAF-43EA-B243-6AC4D70228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46395-60E6-424B-BEA0-83A4EFB0C951}" type="datetimeFigureOut">
              <a:rPr lang="ru-RU" smtClean="0"/>
              <a:t>08.07.2023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B301E-2E6D-46F2-A03C-BC46B3A2F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797C65-980D-4011-8A24-7BC4786B2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13207-F40F-4FFC-9E49-FAE868B44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37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B70F6D5-4C78-4A55-B51D-2F430DE6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9E3EFB-23F6-4C3A-B466-CBCD8F992A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100E94A-92D8-49FE-90E9-9F4A4093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>
                <a:solidFill>
                  <a:schemeClr val="hlink"/>
                </a:solidFill>
              </a:rPr>
              <a:t>Факторы, </a:t>
            </a:r>
            <a:br>
              <a:rPr lang="ru-RU" sz="3200">
                <a:solidFill>
                  <a:schemeClr val="hlink"/>
                </a:solidFill>
              </a:rPr>
            </a:br>
            <a:r>
              <a:rPr lang="ru-RU" sz="3200">
                <a:solidFill>
                  <a:schemeClr val="hlink"/>
                </a:solidFill>
              </a:rPr>
              <a:t>влияющие на функционирование групп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72D383-A222-427A-A881-C8F896A5EB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64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76A25AD-4F7A-474B-861A-53D43ACD9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ts val="2700"/>
              </a:lnSpc>
              <a:defRPr/>
            </a:pPr>
            <a:r>
              <a:rPr lang="ru-RU" sz="3200">
                <a:solidFill>
                  <a:schemeClr val="hlink"/>
                </a:solidFill>
              </a:rPr>
              <a:t>Классификация групп</a:t>
            </a:r>
            <a:br>
              <a:rPr lang="ru-RU" sz="3200">
                <a:solidFill>
                  <a:schemeClr val="hlink"/>
                </a:solidFill>
              </a:rPr>
            </a:br>
            <a:r>
              <a:rPr lang="ru-RU" sz="2400" b="0"/>
              <a:t>по специфике распространения информации</a:t>
            </a:r>
            <a:br>
              <a:rPr lang="ru-RU" sz="2400" b="0"/>
            </a:br>
            <a:r>
              <a:rPr lang="ru-RU" sz="2400" b="0"/>
              <a:t> и организации взаимодействия между членами группы</a:t>
            </a:r>
            <a:r>
              <a:rPr lang="ru-RU" sz="400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064F9-4B39-4686-8B38-4161038C43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54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BAB8190-FC06-4279-9D03-6245F9BD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>
                <a:solidFill>
                  <a:schemeClr val="hlink"/>
                </a:solidFill>
              </a:rPr>
              <a:t>Выводы Хоторнского эксперимента</a:t>
            </a:r>
            <a:r>
              <a:rPr lang="ru-RU" sz="3600" b="0">
                <a:solidFill>
                  <a:schemeClr val="hlink"/>
                </a:solidFill>
              </a:rPr>
              <a:t> (</a:t>
            </a:r>
            <a:r>
              <a:rPr lang="ru-RU" sz="3600" b="0" i="1">
                <a:solidFill>
                  <a:schemeClr val="hlink"/>
                </a:solidFill>
              </a:rPr>
              <a:t>Элтон Мэйо</a:t>
            </a:r>
            <a:r>
              <a:rPr lang="ru-RU" sz="3600" b="0">
                <a:solidFill>
                  <a:schemeClr val="hlink"/>
                </a:solidFill>
              </a:rPr>
              <a:t>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FC9A51-8218-4D6E-8F76-83E2D5F351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9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B3CFF8B-4DC2-4B4D-8DC9-34A24FD60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>
                <a:solidFill>
                  <a:schemeClr val="hlink"/>
                </a:solidFill>
              </a:rPr>
              <a:t>Эффект Хоторна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D5489B-3B2B-4D66-BAFC-B0E9015351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07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6EA35F6-9DFB-4B52-BEF7-2C6B169AA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>
                <a:solidFill>
                  <a:srgbClr val="FF3300"/>
                </a:solidFill>
              </a:rPr>
              <a:t>Проблемы, </a:t>
            </a:r>
            <a:br>
              <a:rPr lang="ru-RU" sz="3200">
                <a:solidFill>
                  <a:srgbClr val="FF3300"/>
                </a:solidFill>
              </a:rPr>
            </a:br>
            <a:r>
              <a:rPr lang="ru-RU" sz="3200">
                <a:solidFill>
                  <a:srgbClr val="FF3300"/>
                </a:solidFill>
              </a:rPr>
              <a:t>связанные с НЕформальными организациями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050D7E-684F-425B-AED6-C4C60B476D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79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56642D2-B9D9-4E0C-91D4-0C85947FC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>
                <a:solidFill>
                  <a:schemeClr val="hlink"/>
                </a:solidFill>
              </a:rPr>
              <a:t>Выгоды, </a:t>
            </a:r>
            <a:br>
              <a:rPr lang="ru-RU" sz="3600">
                <a:solidFill>
                  <a:schemeClr val="hlink"/>
                </a:solidFill>
              </a:rPr>
            </a:br>
            <a:r>
              <a:rPr lang="ru-RU" sz="3600">
                <a:solidFill>
                  <a:schemeClr val="hlink"/>
                </a:solidFill>
              </a:rPr>
              <a:t>связанные с НЕформальными организациями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5CF422-636D-46CC-925C-C5B0580E17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9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EC9ABBA-1489-449B-AB8A-34DB13A60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>
                <a:solidFill>
                  <a:srgbClr val="FF3300"/>
                </a:solidFill>
              </a:rPr>
              <a:t>Как справиться с "----" и использовать "+++"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FF55B7-A3E1-4995-AAA0-E3E6F63866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86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01AB6FC-6046-4244-AE27-D585B0CD7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>
                <a:solidFill>
                  <a:schemeClr val="hlink"/>
                </a:solidFill>
              </a:rPr>
              <a:t>Факторы, влияющие эффективность группы</a:t>
            </a:r>
            <a:r>
              <a:rPr lang="ru-RU" sz="400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B70B86-0781-48B9-9DF8-9D804AA190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12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9EB72F9-E6B9-4729-AC46-D0F32659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>
                <a:solidFill>
                  <a:schemeClr val="hlink"/>
                </a:solidFill>
              </a:rPr>
              <a:t>Самая эффективная группа: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409904-A189-4F62-A317-8CFCFA4763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3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B78A9C0-CF4B-4B94-8529-264E2FAD0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ru-RU" sz="3200">
                <a:solidFill>
                  <a:schemeClr val="hlink"/>
                </a:solidFill>
              </a:rPr>
              <a:t>Целевые роли</a:t>
            </a:r>
            <a:br>
              <a:rPr lang="ru-RU" sz="3200">
                <a:solidFill>
                  <a:schemeClr val="hlink"/>
                </a:solidFill>
              </a:rPr>
            </a:br>
            <a:r>
              <a:rPr lang="ru-RU" sz="2800" b="0">
                <a:solidFill>
                  <a:schemeClr val="tx1"/>
                </a:solidFill>
                <a:effectLst/>
              </a:rPr>
              <a:t>(связаны с возможностью отбирать </a:t>
            </a:r>
            <a:br>
              <a:rPr lang="ru-RU" sz="2800" b="0">
                <a:solidFill>
                  <a:schemeClr val="tx1"/>
                </a:solidFill>
                <a:effectLst/>
              </a:rPr>
            </a:br>
            <a:r>
              <a:rPr lang="ru-RU" sz="2800" b="0">
                <a:solidFill>
                  <a:schemeClr val="tx1"/>
                </a:solidFill>
                <a:effectLst/>
              </a:rPr>
              <a:t>групповые задачи и выполнять их)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45CFEC-F1F2-4153-B3CD-4219DFFA44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E866B29-C1B6-49E2-93C4-6AA73AA52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>
                <a:solidFill>
                  <a:schemeClr val="hlink"/>
                </a:solidFill>
                <a:effectLst/>
              </a:rPr>
              <a:t>Групповая динамика  и руководство</a:t>
            </a:r>
            <a:r>
              <a:rPr lang="ru-RU" sz="3600"/>
              <a:t> </a:t>
            </a:r>
            <a:br>
              <a:rPr lang="ru-RU" sz="3600"/>
            </a:br>
            <a:r>
              <a:rPr lang="ru-RU" sz="3600">
                <a:solidFill>
                  <a:schemeClr val="hlink"/>
                </a:solidFill>
              </a:rPr>
              <a:t>План: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B82A97-F5F9-4E2D-8938-B16ABF579C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04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81EAE80-27BE-485A-9AFB-E8B88B81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>
                <a:solidFill>
                  <a:schemeClr val="hlink"/>
                </a:solidFill>
              </a:rPr>
              <a:t>Поддерживающие роли</a:t>
            </a:r>
            <a:br>
              <a:rPr lang="ru-RU" sz="3200"/>
            </a:br>
            <a:r>
              <a:rPr lang="ru-RU" sz="2800" b="0">
                <a:solidFill>
                  <a:schemeClr val="tx1"/>
                </a:solidFill>
                <a:effectLst/>
              </a:rPr>
              <a:t>(связаны с поведением, способствующим поддержанию активизации жизни </a:t>
            </a:r>
            <a:br>
              <a:rPr lang="ru-RU" sz="2800" b="0">
                <a:solidFill>
                  <a:schemeClr val="tx1"/>
                </a:solidFill>
                <a:effectLst/>
              </a:rPr>
            </a:br>
            <a:r>
              <a:rPr lang="ru-RU" sz="2800" b="0">
                <a:solidFill>
                  <a:schemeClr val="tx1"/>
                </a:solidFill>
                <a:effectLst/>
              </a:rPr>
              <a:t> и деятельности групп)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957E5A-2F89-458E-860E-9CEA2F9C76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18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8DD3837-B8B6-48C2-9CC4-EFFEF50B7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>
                <a:solidFill>
                  <a:schemeClr val="hlink"/>
                </a:solidFill>
              </a:rPr>
              <a:t>Функциональные /социальные </a:t>
            </a:r>
            <a:br>
              <a:rPr lang="ru-RU" sz="3200">
                <a:solidFill>
                  <a:schemeClr val="hlink"/>
                </a:solidFill>
              </a:rPr>
            </a:br>
            <a:r>
              <a:rPr lang="ru-RU" sz="3200">
                <a:solidFill>
                  <a:schemeClr val="hlink"/>
                </a:solidFill>
              </a:rPr>
              <a:t>роли в группе</a:t>
            </a:r>
            <a:r>
              <a:rPr lang="ru-RU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E0A096-737C-4EC0-A5CD-9955AA000F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96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D227842-E964-4FEF-8413-725CB55B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>
                <a:solidFill>
                  <a:srgbClr val="00FFCC"/>
                </a:solidFill>
              </a:rPr>
              <a:t>(</a:t>
            </a:r>
            <a:r>
              <a:rPr lang="ru-RU" sz="2400">
                <a:solidFill>
                  <a:srgbClr val="00FFCC"/>
                </a:solidFill>
              </a:rPr>
              <a:t>Белбин</a:t>
            </a:r>
            <a:r>
              <a:rPr lang="ru-RU" sz="3200">
                <a:solidFill>
                  <a:srgbClr val="00FFCC"/>
                </a:solidFill>
              </a:rPr>
              <a:t>)</a:t>
            </a:r>
            <a:r>
              <a:rPr lang="ru-RU" sz="320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305BC7-9446-4FEB-9056-319CB3DA3D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99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678C619-3C79-42B0-9BF6-B4845B9E5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>
                <a:solidFill>
                  <a:schemeClr val="hlink"/>
                </a:solidFill>
              </a:rPr>
              <a:t>Дифференциальная социограмма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4EFE62-15CA-4914-AB45-B11247ABAE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05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2FFB103-97E4-4EDF-AF53-D050D3045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7E36D1-D937-4B9A-B864-1940F326ED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91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18122EC-4A51-4933-BBFB-56E177CE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F0B2A5-9915-4E4E-B785-17C5712D9B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08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57446D5-48F6-4AD6-949A-2CA07AC8E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>
                <a:solidFill>
                  <a:srgbClr val="FF3300"/>
                </a:solidFill>
              </a:rPr>
              <a:t>Комитеты НЕэффективны, если: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929D20-FAF5-485E-8C89-02B8063E8B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52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CFFCC41-4173-47E3-A4E6-8BEE9EF20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chemeClr val="hlink"/>
                </a:solidFill>
                <a:effectLst/>
              </a:rPr>
              <a:t>Команда — </a:t>
            </a: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106A44-FDB5-4480-B1F8-6124A4D15B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C27FDC2-21FE-4E54-8E7D-E5950687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>
                <a:solidFill>
                  <a:schemeClr val="hlink"/>
                </a:solidFill>
              </a:rPr>
              <a:t>Характеристики </a:t>
            </a:r>
            <a:br>
              <a:rPr lang="ru-RU" sz="3600">
                <a:solidFill>
                  <a:schemeClr val="hlink"/>
                </a:solidFill>
              </a:rPr>
            </a:br>
            <a:r>
              <a:rPr lang="ru-RU" sz="3600">
                <a:solidFill>
                  <a:schemeClr val="hlink"/>
                </a:solidFill>
              </a:rPr>
              <a:t>эффективных команд (1)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E3247A-B582-435E-81C0-219741A659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93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FC8D91C-7A26-42DD-9201-544A368E4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>
                <a:solidFill>
                  <a:schemeClr val="hlink"/>
                </a:solidFill>
              </a:rPr>
              <a:t>Характеристики </a:t>
            </a:r>
            <a:br>
              <a:rPr lang="ru-RU" sz="3600">
                <a:solidFill>
                  <a:schemeClr val="hlink"/>
                </a:solidFill>
              </a:rPr>
            </a:br>
            <a:r>
              <a:rPr lang="ru-RU" sz="3600">
                <a:solidFill>
                  <a:schemeClr val="hlink"/>
                </a:solidFill>
              </a:rPr>
              <a:t>эффективных команд (2)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AD1B62-CFA2-4F33-ACBB-49A3F6DD3E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06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E847BE7-0291-4E18-80C4-C28B23A45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>
                <a:solidFill>
                  <a:schemeClr val="hlink"/>
                </a:solidFill>
              </a:rPr>
              <a:t>Организация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B38354-85EE-46B8-A355-20BB1C28B8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98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E297F91-8EE2-430E-9555-4D004A636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>
                <a:solidFill>
                  <a:srgbClr val="FF3300"/>
                </a:solidFill>
              </a:rPr>
              <a:t>Характеристики НЕэффективных команд (1)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FA3881-221F-4C73-A08E-15E2F82FE6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06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279D1CD-39B7-416E-88B4-EFCF100DC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000">
                <a:solidFill>
                  <a:srgbClr val="FF3300"/>
                </a:solidFill>
              </a:rPr>
              <a:t>Характеристики НЕэффективных команд (2)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8633F6-40D1-40C2-A021-C90B72CD3E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31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B3146F4-FBB7-4510-90F8-52AF80CEE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6FCAF3-4CFD-4B7D-B7B4-549DD43F2A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5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6DC9E3F-D471-4E49-A5B5-CAE8F545E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chemeClr val="hlink"/>
                </a:solidFill>
              </a:rPr>
              <a:t>Группа -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F8313D-4EE3-47C9-9A63-23F6834397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18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2AED6E3-C71E-497F-B57E-B721C9632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>
                <a:solidFill>
                  <a:schemeClr val="hlink"/>
                </a:solidFill>
              </a:rPr>
              <a:t>Структуризация групп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2EC020-F9A1-4DDF-AD06-FC02F4A152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3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B8D714A-22D8-47AD-95B7-80E2FA670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>
                <a:solidFill>
                  <a:schemeClr val="hlink"/>
                </a:solidFill>
              </a:rPr>
              <a:t>Механизм образования формальных</a:t>
            </a:r>
            <a:br>
              <a:rPr lang="ru-RU" sz="3200">
                <a:solidFill>
                  <a:schemeClr val="hlink"/>
                </a:solidFill>
              </a:rPr>
            </a:br>
            <a:r>
              <a:rPr lang="ru-RU" sz="3200">
                <a:solidFill>
                  <a:schemeClr val="hlink"/>
                </a:solidFill>
              </a:rPr>
              <a:t> и неформальных организаций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F4DBCE-2E3D-4E7E-90CF-7DFA2DC712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63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F22E640-0066-4D17-B2B5-FB6072678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>
                <a:solidFill>
                  <a:schemeClr val="hlink"/>
                </a:solidFill>
              </a:rPr>
              <a:t>Причины вступления</a:t>
            </a:r>
            <a:br>
              <a:rPr lang="ru-RU" sz="3600">
                <a:solidFill>
                  <a:schemeClr val="hlink"/>
                </a:solidFill>
              </a:rPr>
            </a:br>
            <a:r>
              <a:rPr lang="ru-RU" sz="3600">
                <a:solidFill>
                  <a:schemeClr val="hlink"/>
                </a:solidFill>
              </a:rPr>
              <a:t>в НЕформальные группы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E6F367-C8C7-4A07-8BCA-93B0197B15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2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B9F5A4A-79D7-4EC9-B399-80309CF2B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>
                <a:solidFill>
                  <a:schemeClr val="hlink"/>
                </a:solidFill>
              </a:rPr>
              <a:t>Характеристики</a:t>
            </a:r>
            <a:br>
              <a:rPr lang="ru-RU" sz="3200">
                <a:solidFill>
                  <a:schemeClr val="hlink"/>
                </a:solidFill>
              </a:rPr>
            </a:br>
            <a:r>
              <a:rPr lang="ru-RU" sz="3200">
                <a:solidFill>
                  <a:schemeClr val="hlink"/>
                </a:solidFill>
              </a:rPr>
              <a:t> НЕформальных организаций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57BAFE-0484-441A-B3D0-98D3548C20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81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8E9F7CB-6866-4782-B544-29E31B015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>
                <a:solidFill>
                  <a:schemeClr val="hlink"/>
                </a:solidFill>
              </a:rPr>
              <a:t>Психологические</a:t>
            </a:r>
            <a:br>
              <a:rPr lang="ru-RU" sz="3200">
                <a:solidFill>
                  <a:schemeClr val="hlink"/>
                </a:solidFill>
              </a:rPr>
            </a:br>
            <a:r>
              <a:rPr lang="ru-RU" sz="3200">
                <a:solidFill>
                  <a:schemeClr val="hlink"/>
                </a:solidFill>
              </a:rPr>
              <a:t> характеристики групп</a:t>
            </a:r>
            <a:r>
              <a:rPr lang="ru-RU" sz="400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13C5AC-BBF7-48B0-BB82-EFDA92934C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752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Экран (4:3)</PresentationFormat>
  <Paragraphs>28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Тема Office</vt:lpstr>
      <vt:lpstr>Презентация PowerPoint</vt:lpstr>
      <vt:lpstr>Групповая динамика  и руководство  План:</vt:lpstr>
      <vt:lpstr>Организация </vt:lpstr>
      <vt:lpstr>Группа -</vt:lpstr>
      <vt:lpstr>Структуризация групп</vt:lpstr>
      <vt:lpstr>Механизм образования формальных  и неформальных организаций</vt:lpstr>
      <vt:lpstr>Причины вступления в НЕформальные группы</vt:lpstr>
      <vt:lpstr>Характеристики  НЕформальных организаций</vt:lpstr>
      <vt:lpstr>Психологические  характеристики групп </vt:lpstr>
      <vt:lpstr>Факторы,  влияющие на функционирование групп</vt:lpstr>
      <vt:lpstr>Классификация групп по специфике распространения информации  и организации взаимодействия между членами группы </vt:lpstr>
      <vt:lpstr>Выводы Хоторнского эксперимента (Элтон Мэйо)</vt:lpstr>
      <vt:lpstr>Эффект Хоторна</vt:lpstr>
      <vt:lpstr>Проблемы,  связанные с НЕформальными организациями</vt:lpstr>
      <vt:lpstr>Выгоды,  связанные с НЕформальными организациями</vt:lpstr>
      <vt:lpstr>Как справиться с "----" и использовать "+++"</vt:lpstr>
      <vt:lpstr>Факторы, влияющие эффективность группы </vt:lpstr>
      <vt:lpstr>Самая эффективная группа:</vt:lpstr>
      <vt:lpstr>Целевые роли (связаны с возможностью отбирать  групповые задачи и выполнять их)</vt:lpstr>
      <vt:lpstr>Поддерживающие роли (связаны с поведением, способствующим поддержанию активизации жизни   и деятельности групп)</vt:lpstr>
      <vt:lpstr>Функциональные /социальные  роли в группе </vt:lpstr>
      <vt:lpstr>(Белбин) </vt:lpstr>
      <vt:lpstr>Дифференциальная социограмма</vt:lpstr>
      <vt:lpstr>Презентация PowerPoint</vt:lpstr>
      <vt:lpstr>Презентация PowerPoint</vt:lpstr>
      <vt:lpstr>Комитеты НЕэффективны, если:</vt:lpstr>
      <vt:lpstr>Команда — </vt:lpstr>
      <vt:lpstr>Характеристики  эффективных команд (1)</vt:lpstr>
      <vt:lpstr>Характеристики  эффективных команд (2)</vt:lpstr>
      <vt:lpstr>Характеристики НЕэффективных команд (1)</vt:lpstr>
      <vt:lpstr>Характеристики НЕэффективных команд (2)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2023-07-08T13:32:07Z</dcterms:created>
  <dcterms:modified xsi:type="dcterms:W3CDTF">2023-07-08T13:32:07Z</dcterms:modified>
</cp:coreProperties>
</file>